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76" r:id="rId2"/>
    <p:sldId id="295" r:id="rId3"/>
    <p:sldId id="379" r:id="rId4"/>
    <p:sldId id="304" r:id="rId5"/>
    <p:sldId id="380" r:id="rId6"/>
    <p:sldId id="381" r:id="rId7"/>
    <p:sldId id="382" r:id="rId8"/>
    <p:sldId id="383" r:id="rId9"/>
    <p:sldId id="391" r:id="rId10"/>
    <p:sldId id="386" r:id="rId11"/>
    <p:sldId id="387" r:id="rId12"/>
    <p:sldId id="388" r:id="rId13"/>
    <p:sldId id="389" r:id="rId14"/>
    <p:sldId id="390" r:id="rId15"/>
    <p:sldId id="385" r:id="rId16"/>
    <p:sldId id="395" r:id="rId17"/>
    <p:sldId id="397" r:id="rId18"/>
    <p:sldId id="396" r:id="rId19"/>
    <p:sldId id="392" r:id="rId20"/>
    <p:sldId id="393" r:id="rId21"/>
  </p:sldIdLst>
  <p:sldSz cx="9144000" cy="6858000" type="screen4x3"/>
  <p:notesSz cx="7010400" cy="92964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67" d="100"/>
          <a:sy n="67" d="100"/>
        </p:scale>
        <p:origin x="12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EE525-4B13-4BB8-A988-8378A5F37A44}" type="datetimeFigureOut">
              <a:rPr lang="sk-SK" smtClean="0"/>
              <a:pPr/>
              <a:t>31.10.2018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FB1E-B4CE-4E79-AF0B-4CD24227830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946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31.10.2018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408791" y="692696"/>
            <a:ext cx="8339673" cy="463203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lvl="0" algn="ctr"/>
            <a:r>
              <a:rPr lang="sk-SK" sz="2000" b="1" dirty="0">
                <a:latin typeface="+mn-lt"/>
              </a:rPr>
              <a:t>Základné informácie ku konaniu o </a:t>
            </a:r>
            <a:r>
              <a:rPr lang="sk-SK" sz="2000" b="1" dirty="0" err="1">
                <a:latin typeface="+mn-lt"/>
              </a:rPr>
              <a:t>ŽoNFP</a:t>
            </a:r>
            <a:endParaRPr lang="sk-SK" sz="2000" dirty="0">
              <a:latin typeface="+mn-lt"/>
            </a:endParaRPr>
          </a:p>
          <a:p>
            <a:endParaRPr lang="sk-SK" sz="2000" dirty="0"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Konanie o 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 začína pri otvorených výzvach doručením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na SO, pričom lehoty na vydanie rozhodnutia začínajú plynúť dňom nasledujúcim po dni uzávierky príslušného hodnotiaceho kola.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Proces schvaľovania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sa skladá z nasledovných fáz: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administratívne overenie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(obligatórna časť)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odborné hodnotenie a výber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(obligatórna časť)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konanie o opravných prostriedkoch (neobligatórna časť)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Administratívne overenie sa začína overením splnenia podmienok doručenia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riadne, včas a v určenej forme, pričom po ich overení SO zaregistruje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v ITMS 2014+.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Pochybenia</a:t>
            </a:r>
            <a:r>
              <a:rPr lang="sk-SK" sz="2000" dirty="0"/>
              <a:t> </a:t>
            </a:r>
            <a:r>
              <a:rPr lang="sk-SK" sz="2000" b="1" dirty="0"/>
              <a:t>v prílohách „žiadosť o NFP“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Nedoručenie príloh (predovšetkým PD a rozpočtu)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V takomto prípade SO </a:t>
            </a:r>
            <a:r>
              <a:rPr lang="sk-SK" sz="2000" dirty="0" smtClean="0"/>
              <a:t>nevie </a:t>
            </a:r>
            <a:r>
              <a:rPr lang="sk-SK" sz="2000" dirty="0"/>
              <a:t>overiť správnosť aktivity projektu, popisnú časť, ukazovatele ani výšku nárokovaných výdavkov. Žiadateľ síce bude vyzvaný na ich doplnenie no ak SO identifikuje nesúlad alebo </a:t>
            </a:r>
            <a:r>
              <a:rPr lang="sk-SK" sz="2000" dirty="0" smtClean="0"/>
              <a:t>pochybenia po doplnení </a:t>
            </a:r>
            <a:r>
              <a:rPr lang="sk-SK" sz="2000" dirty="0"/>
              <a:t>žiadateľ </a:t>
            </a:r>
            <a:r>
              <a:rPr lang="sk-SK" sz="2000" dirty="0" smtClean="0"/>
              <a:t>nemusí mať </a:t>
            </a:r>
            <a:r>
              <a:rPr lang="sk-SK" sz="2000" dirty="0"/>
              <a:t>druhu možnosť na ich opravu a vysvetlenie a žiadosť môže byť vyradená z ďalšieho posudzovania.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Odporúčame podávať kompletné žiadosti so všetkými relevantnými prílohami.</a:t>
            </a:r>
          </a:p>
        </p:txBody>
      </p:sp>
    </p:spTree>
    <p:extLst>
      <p:ext uri="{BB962C8B-B14F-4D97-AF65-F5344CB8AC3E}">
        <p14:creationId xmlns:p14="http://schemas.microsoft.com/office/powerpoint/2010/main" val="20039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sk-SK" sz="2000" b="1" dirty="0"/>
              <a:t>Príloha </a:t>
            </a:r>
            <a:r>
              <a:rPr lang="sk-SK" sz="2000" b="1" dirty="0" smtClean="0"/>
              <a:t>č.4 </a:t>
            </a:r>
            <a:r>
              <a:rPr lang="sk-SK" sz="2000" b="1" dirty="0"/>
              <a:t>žiadosti – Doklad preukazujúci finančnú spôsobilosť</a:t>
            </a:r>
          </a:p>
          <a:p>
            <a:pPr marL="0" indent="0" algn="just">
              <a:buNone/>
            </a:pPr>
            <a:r>
              <a:rPr lang="sk-SK" sz="2000" dirty="0"/>
              <a:t>Uvádzať prosím všetky náležitosti prílohy to:</a:t>
            </a:r>
            <a:endParaRPr lang="sk-SK" dirty="0"/>
          </a:p>
          <a:p>
            <a:pPr algn="just"/>
            <a:r>
              <a:rPr lang="sk-SK" sz="2000" dirty="0"/>
              <a:t>kód výzvy, </a:t>
            </a:r>
          </a:p>
          <a:p>
            <a:pPr algn="just"/>
            <a:r>
              <a:rPr lang="sk-SK" sz="2000" dirty="0"/>
              <a:t>názov projektu, </a:t>
            </a:r>
          </a:p>
          <a:p>
            <a:pPr algn="just"/>
            <a:r>
              <a:rPr lang="sk-SK" sz="2000" dirty="0"/>
              <a:t>súhlas zastupiteľstva s predložením žiadosti na SO, pričom ciele projektu sú v súlade s platným programom rozvoja obce a platným územným plánom obce ( ak obec má povinnosť mať vypracovanú územnoplánovaciu dokumentáciu), </a:t>
            </a:r>
          </a:p>
          <a:p>
            <a:pPr algn="just"/>
            <a:r>
              <a:rPr lang="sk-SK" sz="2000" dirty="0"/>
              <a:t>súhlas zastupiteľstva so zabezpečením povinného spolufinancovania projektu </a:t>
            </a:r>
            <a:r>
              <a:rPr lang="sk-SK" sz="2000" dirty="0" err="1"/>
              <a:t>t.j</a:t>
            </a:r>
            <a:r>
              <a:rPr lang="sk-SK" sz="2000" dirty="0"/>
              <a:t>. min. 5% z celkových oprávnených výdavkov </a:t>
            </a:r>
          </a:p>
          <a:p>
            <a:pPr algn="just"/>
            <a:r>
              <a:rPr lang="sk-SK" sz="2000" dirty="0"/>
              <a:t>súhlas zastupiteľstva so zabezpečením financovania neoprávnených výdavkov </a:t>
            </a:r>
            <a:r>
              <a:rPr lang="sk-SK" sz="2000" dirty="0" smtClean="0"/>
              <a:t>projektu, ktoré vzniknú v priebehu realizácie projektu a budú nevyhnutné na dosiahnutie jeho cieľa.</a:t>
            </a:r>
          </a:p>
          <a:p>
            <a:pPr marL="0" indent="0" algn="just">
              <a:buNone/>
            </a:pPr>
            <a:r>
              <a:rPr lang="sk-SK" sz="2000" dirty="0" smtClean="0"/>
              <a:t>Nepredloženie </a:t>
            </a:r>
            <a:r>
              <a:rPr lang="sk-SK" sz="2000" dirty="0"/>
              <a:t>prílohy, resp. príloha neobsahuje všetky náležitosti má za následok vylúčenie projektu s posudzovania.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12273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sk-SK" sz="2000" b="1" dirty="0"/>
              <a:t>Príloha č. </a:t>
            </a:r>
            <a:r>
              <a:rPr lang="sk-SK" sz="2000" b="1" dirty="0" smtClean="0"/>
              <a:t>5 </a:t>
            </a:r>
            <a:r>
              <a:rPr lang="sk-SK" sz="2000" b="1" dirty="0"/>
              <a:t>– uznesenie zastupiteľstva o schválení plánu rozvoja obce a územnoplánovacej dokumentácie (ak relevantné)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Obec k podaniu žiadosti už musí mať predmetné dokumenty schválené. Nestačí napr. uznesenie o tom, že obec schválila zámer pre vypracovanie </a:t>
            </a:r>
            <a:r>
              <a:rPr lang="sk-SK" sz="2000" dirty="0" smtClean="0"/>
              <a:t>PHSR/</a:t>
            </a:r>
            <a:r>
              <a:rPr lang="sk-SK" sz="2000" dirty="0"/>
              <a:t>ú</a:t>
            </a:r>
            <a:r>
              <a:rPr lang="sk-SK" sz="2000" dirty="0" smtClean="0"/>
              <a:t>zemného plánu alebo</a:t>
            </a:r>
            <a:r>
              <a:rPr lang="sk-SK" sz="2000" dirty="0"/>
              <a:t>, že dokumentácia je už pripravená na schválenie a pod.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Nepredloženie prílohy, resp. nepotvrdenie schváleného </a:t>
            </a:r>
            <a:r>
              <a:rPr lang="sk-SK" sz="2000" dirty="0" smtClean="0"/>
              <a:t>PHSR alebo </a:t>
            </a:r>
            <a:r>
              <a:rPr lang="sk-SK" sz="2000" dirty="0"/>
              <a:t>územnoplánovacej dokumentácie (ak relevantné) ma za následok vylúčenie žiadosti z ďalšieho posudzovania. </a:t>
            </a:r>
          </a:p>
        </p:txBody>
      </p:sp>
    </p:spTree>
    <p:extLst>
      <p:ext uri="{BB962C8B-B14F-4D97-AF65-F5344CB8AC3E}">
        <p14:creationId xmlns:p14="http://schemas.microsoft.com/office/powerpoint/2010/main" val="120164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sk-SK" sz="2000" b="1" dirty="0"/>
              <a:t>Príloha č. </a:t>
            </a:r>
            <a:r>
              <a:rPr lang="sk-SK" sz="2000" b="1" dirty="0" smtClean="0"/>
              <a:t>7 </a:t>
            </a:r>
            <a:r>
              <a:rPr lang="sk-SK" sz="2000" b="1" dirty="0"/>
              <a:t>– Projektová dokumentácia stavby vrátane </a:t>
            </a:r>
            <a:r>
              <a:rPr lang="sk-SK" sz="2000" b="1" dirty="0" err="1"/>
              <a:t>položkovitého</a:t>
            </a:r>
            <a:r>
              <a:rPr lang="sk-SK" sz="2000" b="1" dirty="0"/>
              <a:t> rozpočtu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nesúlad výkresovej časti s rozpočtom, resp. popisom v žiadosti 7.2 (chýbajú </a:t>
            </a:r>
            <a:r>
              <a:rPr lang="sk-SK" sz="2000" dirty="0" err="1"/>
              <a:t>nacenené</a:t>
            </a:r>
            <a:r>
              <a:rPr lang="sk-SK" sz="2000" dirty="0"/>
              <a:t> stavebné objekty),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nesúlad rozpočtu stavby s prílohou č. </a:t>
            </a:r>
            <a:r>
              <a:rPr lang="sk-SK" sz="2000" dirty="0" smtClean="0"/>
              <a:t>6 žiadosti- rozpočet,  </a:t>
            </a:r>
            <a:endParaRPr lang="sk-SK" sz="2000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sz="2000" dirty="0"/>
              <a:t>pri </a:t>
            </a:r>
            <a:r>
              <a:rPr lang="sk-SK" sz="2000" dirty="0" err="1"/>
              <a:t>teplotechnickom</a:t>
            </a:r>
            <a:r>
              <a:rPr lang="sk-SK" sz="2000" dirty="0"/>
              <a:t> posudku chýbajú údaje o „zníženie ročnej spotreby primárnej energie v renovovaných verejných budovách“ a „odhadovanom ročnom znížení emisií skleníkových plynov v renovovaných budovách“ resp. tieto údaje nie sú správne premietnuté do žiadosti (MU č. P0698 a P0150),	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sz="2000" dirty="0"/>
              <a:t>pri prekročení benchmarkov chýba zdôvodnenie,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sz="2000" dirty="0"/>
              <a:t>PD nie je opečiatkovaná projektantom a nie je schválená v stavebnom konaní.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Neodstránenie nesúladu môže viesť k vylúčeniu žiadosti z ďalšieho posudzovania.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787025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620688"/>
            <a:ext cx="8186766" cy="5904656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sk-SK" sz="2000" b="1" dirty="0"/>
              <a:t>Príloha č. 8 – časť prieskum trhu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nepredloženie prieskumu trhu na všetky položky rozpočtu (okrem stavebných prác) – platí pre tie položky, ktoré si žiadateľ nárokuje na preplatenie (napr. </a:t>
            </a:r>
            <a:r>
              <a:rPr lang="sk-SK" sz="2000" dirty="0" smtClean="0"/>
              <a:t>vybavenie MŠ, externý manažment...),</a:t>
            </a: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neobsahuje </a:t>
            </a:r>
            <a:r>
              <a:rPr lang="sk-SK" sz="2000" dirty="0"/>
              <a:t>minimálne </a:t>
            </a:r>
            <a:r>
              <a:rPr lang="sk-SK" sz="2000" dirty="0" smtClean="0"/>
              <a:t>3 cenové ponuky,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a</a:t>
            </a:r>
            <a:r>
              <a:rPr lang="sk-SK" sz="2000" dirty="0" smtClean="0"/>
              <a:t>k prieskum trhu obsahuje viacero položiek je potrebné doložiť špecifikáciu jednotlivých položiek ako i cenu za jednotku a cenu celkom,</a:t>
            </a: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nesprávne stanovený medián,	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nesprávne premietnutá suma z prieskumu trhu do rozpočtu projektu,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a</a:t>
            </a:r>
            <a:r>
              <a:rPr lang="sk-SK" sz="2000" dirty="0" smtClean="0"/>
              <a:t>k </a:t>
            </a:r>
            <a:r>
              <a:rPr lang="sk-SK" sz="2000" dirty="0"/>
              <a:t>je na danú položku hotové VO (z podpísanou realizačnou zmluvou) je potrebné ju predložiť, pričom hodnota položky vychádza z predmetnej zmluvy.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Nepredloženie prieskumu trhu, resp. neodstránenie nesúladu môže mať za následok vylúčenie výdavkov z financovania.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000" b="1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22460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332656"/>
            <a:ext cx="8186766" cy="5544616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Podmienky súladu žiadosti s princípom 3D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3 oblasti: </a:t>
            </a:r>
            <a:r>
              <a:rPr lang="sk-SK" sz="2000" b="1" dirty="0" err="1" smtClean="0"/>
              <a:t>Desegregácia</a:t>
            </a:r>
            <a:r>
              <a:rPr lang="sk-SK" sz="2000" b="1" dirty="0" smtClean="0"/>
              <a:t>, </a:t>
            </a:r>
            <a:r>
              <a:rPr lang="sk-SK" sz="2000" b="1" dirty="0" err="1" smtClean="0"/>
              <a:t>Degetoizácie</a:t>
            </a:r>
            <a:r>
              <a:rPr lang="sk-SK" sz="2000" b="1" dirty="0" smtClean="0"/>
              <a:t>, </a:t>
            </a:r>
            <a:r>
              <a:rPr lang="sk-SK" sz="2000" b="1" dirty="0" err="1" smtClean="0"/>
              <a:t>Destigmácia</a:t>
            </a:r>
            <a:endParaRPr lang="sk-SK" sz="2000" b="1" dirty="0" smtClean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  <a:p>
            <a:pPr algn="just"/>
            <a:r>
              <a:rPr lang="sk-SK" sz="2000" b="1" dirty="0" smtClean="0"/>
              <a:t>Splnenie podmienky súladu projektu s 3D je v prípade ak sa  prostredníctvom projektu výrazne zníži sociálna </a:t>
            </a:r>
            <a:r>
              <a:rPr lang="sk-SK" sz="2000" b="1" dirty="0" err="1"/>
              <a:t>vylúčenosť</a:t>
            </a:r>
            <a:r>
              <a:rPr lang="sk-SK" sz="2000" b="1" dirty="0"/>
              <a:t> v jednej z hore uvedených troch oblastiach, a zároveň </a:t>
            </a:r>
            <a:r>
              <a:rPr lang="sk-SK" sz="2000" b="1" dirty="0" smtClean="0"/>
              <a:t>nezhorší </a:t>
            </a:r>
            <a:r>
              <a:rPr lang="sk-SK" sz="2000" b="1" dirty="0" err="1"/>
              <a:t>vylúčenosť</a:t>
            </a:r>
            <a:r>
              <a:rPr lang="sk-SK" sz="2000" b="1" dirty="0"/>
              <a:t> v ostatných </a:t>
            </a:r>
            <a:r>
              <a:rPr lang="sk-SK" sz="2000" b="1" dirty="0" smtClean="0"/>
              <a:t>dvoch.</a:t>
            </a:r>
          </a:p>
          <a:p>
            <a:pPr marL="0" indent="0" algn="just"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4967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251520" y="188640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ctr">
              <a:buAutoNum type="arabicPeriod"/>
            </a:pPr>
            <a:r>
              <a:rPr lang="sk-SK" sz="2000" b="1" dirty="0" smtClean="0"/>
              <a:t>DESEGREGÁCIA</a:t>
            </a:r>
          </a:p>
          <a:p>
            <a:pPr marL="457200" indent="-457200" algn="ctr">
              <a:buAutoNum type="arabicPeriod"/>
            </a:pPr>
            <a:endParaRPr lang="sk-SK" sz="2000" b="1" dirty="0"/>
          </a:p>
          <a:p>
            <a:r>
              <a:rPr lang="sk-SK" sz="2000" u="sng" dirty="0"/>
              <a:t>určovaná na základe</a:t>
            </a:r>
            <a:r>
              <a:rPr lang="sk-SK" sz="2000" dirty="0" smtClean="0"/>
              <a:t>:</a:t>
            </a:r>
          </a:p>
          <a:p>
            <a:pPr marL="0" indent="0">
              <a:buNone/>
            </a:pPr>
            <a:endParaRPr lang="sk-SK" sz="2000" dirty="0" smtClean="0"/>
          </a:p>
          <a:p>
            <a:pPr algn="just">
              <a:buFontTx/>
              <a:buChar char="-"/>
            </a:pPr>
            <a:r>
              <a:rPr lang="sk-SK" sz="2000" dirty="0" smtClean="0"/>
              <a:t>popisu </a:t>
            </a:r>
            <a:r>
              <a:rPr lang="sk-SK" sz="2000" dirty="0"/>
              <a:t>lokality/pozície MŠ vo vzťahu k MRK ako i obci,</a:t>
            </a:r>
          </a:p>
          <a:p>
            <a:pPr algn="just">
              <a:buFontTx/>
              <a:buChar char="-"/>
            </a:pPr>
            <a:r>
              <a:rPr lang="sk-SK" sz="2000" dirty="0"/>
              <a:t>popisu ako umiestnenie MŠ v danej lokalite ovplyvní segregáciu detí z MRK,</a:t>
            </a:r>
          </a:p>
          <a:p>
            <a:pPr algn="just">
              <a:buFontTx/>
              <a:buChar char="-"/>
            </a:pPr>
            <a:r>
              <a:rPr lang="sk-SK" sz="2000" dirty="0"/>
              <a:t>popisu zabezpečenia dostupnosti deti z MRK k MŠ (cesta, chodník, prechody pre chodcov, </a:t>
            </a:r>
            <a:r>
              <a:rPr lang="sk-SK" sz="2000" dirty="0" err="1"/>
              <a:t>doprovod</a:t>
            </a:r>
            <a:r>
              <a:rPr lang="sk-SK" sz="2000" dirty="0"/>
              <a:t> hliadok MOPS....) vrátane vzdialenosti k MŠ,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popisu </a:t>
            </a:r>
            <a:r>
              <a:rPr lang="sk-SK" sz="2000" dirty="0"/>
              <a:t>opatrení pre zabezpečenie </a:t>
            </a:r>
            <a:r>
              <a:rPr lang="sk-SK" sz="2000" dirty="0" err="1"/>
              <a:t>inkluzívneho</a:t>
            </a:r>
            <a:r>
              <a:rPr lang="sk-SK" sz="2000" dirty="0"/>
              <a:t> vzdelávania (príloha č.9 výzvy</a:t>
            </a:r>
            <a:r>
              <a:rPr lang="sk-SK" sz="2000" dirty="0" smtClean="0"/>
              <a:t>),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popisu prípadne ďalších aktivít projektu, ktorými </a:t>
            </a:r>
            <a:r>
              <a:rPr lang="sk-SK" sz="2000" dirty="0"/>
              <a:t>prispeje k </a:t>
            </a:r>
            <a:r>
              <a:rPr lang="sk-SK" sz="2000" dirty="0" err="1" smtClean="0"/>
              <a:t>desegregácii</a:t>
            </a:r>
            <a:r>
              <a:rPr lang="sk-SK" sz="2000" dirty="0" smtClean="0"/>
              <a:t>.</a:t>
            </a:r>
            <a:endParaRPr lang="sk-SK" sz="2000" dirty="0"/>
          </a:p>
          <a:p>
            <a:pPr marL="0" indent="0" algn="just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257605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251520" y="188640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ctr">
              <a:buFont typeface="+mj-lt"/>
              <a:buAutoNum type="arabicPeriod" startAt="2"/>
            </a:pPr>
            <a:r>
              <a:rPr lang="sk-SK" sz="2000" b="1" dirty="0" smtClean="0"/>
              <a:t>DEGETOIZÁCIA</a:t>
            </a:r>
          </a:p>
          <a:p>
            <a:pPr marL="457200" indent="-457200" algn="ctr">
              <a:buFont typeface="+mj-lt"/>
              <a:buAutoNum type="arabicPeriod" startAt="2"/>
            </a:pPr>
            <a:endParaRPr lang="sk-SK" sz="2000" b="1" dirty="0"/>
          </a:p>
          <a:p>
            <a:r>
              <a:rPr lang="sk-SK" sz="2000" u="sng" dirty="0"/>
              <a:t>určovaná na základe</a:t>
            </a:r>
            <a:r>
              <a:rPr lang="sk-SK" sz="2000" dirty="0" smtClean="0"/>
              <a:t>:</a:t>
            </a:r>
          </a:p>
          <a:p>
            <a:pPr marL="0" indent="0">
              <a:buNone/>
            </a:pPr>
            <a:endParaRPr lang="sk-SK" sz="2000" dirty="0" smtClean="0"/>
          </a:p>
          <a:p>
            <a:pPr algn="just">
              <a:buFontTx/>
              <a:buChar char="-"/>
            </a:pPr>
            <a:r>
              <a:rPr lang="sk-SK" sz="2000" dirty="0"/>
              <a:t>p</a:t>
            </a:r>
            <a:r>
              <a:rPr lang="sk-SK" sz="2000" dirty="0" smtClean="0"/>
              <a:t>opisu či projekt ovplyvňuje </a:t>
            </a:r>
            <a:r>
              <a:rPr lang="sk-SK" sz="2000" dirty="0" err="1"/>
              <a:t>getoizáciu</a:t>
            </a:r>
            <a:r>
              <a:rPr lang="sk-SK" sz="2000" dirty="0"/>
              <a:t> MRK v obci – teda či prostredníctvom výstavby sa pozitívne mení charakter lokality, kde žije </a:t>
            </a:r>
            <a:r>
              <a:rPr lang="sk-SK" sz="2000" dirty="0" smtClean="0"/>
              <a:t>MRK,</a:t>
            </a:r>
          </a:p>
          <a:p>
            <a:pPr algn="just">
              <a:buFontTx/>
              <a:buChar char="-"/>
            </a:pPr>
            <a:r>
              <a:rPr lang="sk-SK" sz="2000" dirty="0"/>
              <a:t>p</a:t>
            </a:r>
            <a:r>
              <a:rPr lang="sk-SK" sz="2000" dirty="0" smtClean="0"/>
              <a:t>opísať tak aby </a:t>
            </a:r>
            <a:r>
              <a:rPr lang="sk-SK" sz="2000" dirty="0"/>
              <a:t>navrhnuté </a:t>
            </a:r>
            <a:r>
              <a:rPr lang="sk-SK" sz="2000" dirty="0" smtClean="0"/>
              <a:t>opatrenia znižovali rozdiel medzi obecnými časťami a obytných jednotiek v </a:t>
            </a:r>
            <a:r>
              <a:rPr lang="sk-SK" sz="2000" dirty="0" err="1" smtClean="0"/>
              <a:t>getoizovanej</a:t>
            </a:r>
            <a:r>
              <a:rPr lang="sk-SK" sz="2000" dirty="0" smtClean="0"/>
              <a:t> časti.</a:t>
            </a:r>
            <a:endParaRPr lang="sk-SK" sz="2000" dirty="0"/>
          </a:p>
          <a:p>
            <a:pPr marL="0" indent="0" algn="just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1012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251520" y="188640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ctr">
              <a:buFont typeface="+mj-lt"/>
              <a:buAutoNum type="arabicPeriod" startAt="3"/>
            </a:pPr>
            <a:r>
              <a:rPr lang="sk-SK" sz="2000" b="1" dirty="0" smtClean="0"/>
              <a:t>DESTIGMATIZÁCIA</a:t>
            </a:r>
          </a:p>
          <a:p>
            <a:pPr marL="457200" indent="-457200" algn="ctr">
              <a:buFont typeface="+mj-lt"/>
              <a:buAutoNum type="arabicPeriod" startAt="3"/>
            </a:pPr>
            <a:endParaRPr lang="sk-SK" sz="2000" b="1" dirty="0"/>
          </a:p>
          <a:p>
            <a:r>
              <a:rPr lang="sk-SK" sz="2000" u="sng" dirty="0"/>
              <a:t>určovaná na základe</a:t>
            </a:r>
            <a:r>
              <a:rPr lang="sk-SK" sz="2000" dirty="0" smtClean="0"/>
              <a:t>:</a:t>
            </a:r>
          </a:p>
          <a:p>
            <a:pPr marL="0" indent="0">
              <a:buNone/>
            </a:pPr>
            <a:endParaRPr lang="sk-SK" sz="2000" dirty="0" smtClean="0"/>
          </a:p>
          <a:p>
            <a:pPr algn="just">
              <a:buFontTx/>
              <a:buChar char="-"/>
            </a:pPr>
            <a:r>
              <a:rPr lang="sk-SK" sz="2000" dirty="0"/>
              <a:t>p</a:t>
            </a:r>
            <a:r>
              <a:rPr lang="sk-SK" sz="2000" dirty="0" smtClean="0"/>
              <a:t>opisu či a ako projekt ovplyvňuje </a:t>
            </a:r>
            <a:r>
              <a:rPr lang="sk-SK" sz="2000" dirty="0" err="1" smtClean="0"/>
              <a:t>stigmatizáciu</a:t>
            </a:r>
            <a:r>
              <a:rPr lang="sk-SK" sz="2000" dirty="0" smtClean="0"/>
              <a:t> deti z MRK – znižovanie rozdielu v životných podmienkach MRK a majority (spoločné aktivity rómskych a nerómskych detí, ich rodín, vzájomné spoznávanie, stieranie predsudkov o MRK),</a:t>
            </a:r>
          </a:p>
          <a:p>
            <a:pPr algn="just">
              <a:buFontTx/>
              <a:buChar char="-"/>
            </a:pPr>
            <a:r>
              <a:rPr lang="sk-SK" sz="2000" dirty="0"/>
              <a:t>p</a:t>
            </a:r>
            <a:r>
              <a:rPr lang="sk-SK" sz="2000" dirty="0" smtClean="0"/>
              <a:t>opísať tak aby navrhnuté aktivity/opatrenia obmedzovali výskyt stigmatizovaných foriem správanie/predsudkov voči MRK. </a:t>
            </a:r>
          </a:p>
          <a:p>
            <a:pPr>
              <a:buFontTx/>
              <a:buChar char="-"/>
            </a:pPr>
            <a:endParaRPr lang="sk-SK" sz="2000" dirty="0"/>
          </a:p>
          <a:p>
            <a:pPr marL="0" indent="0" algn="just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99725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548680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Odporúčame žiadateľom </a:t>
            </a:r>
            <a:r>
              <a:rPr lang="sk-SK" sz="2000" b="1" dirty="0"/>
              <a:t>pred odoslaním žiadosti aby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si „sami pre seba“ objektívne zhodnotili či spĺňajú podmienky poskytnutia príspevku,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či predkladajú všetky relevantné prílohy a tie spĺňajú požadované náležitosti</a:t>
            </a:r>
            <a:r>
              <a:rPr lang="sk-SK" sz="2000" dirty="0" smtClean="0"/>
              <a:t>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či </a:t>
            </a:r>
            <a:r>
              <a:rPr lang="sk-SK" sz="2000" dirty="0"/>
              <a:t>majú v ITMS 2014+ nahrané všetky relevantné prílohy a tie sa dajú </a:t>
            </a:r>
            <a:r>
              <a:rPr lang="sk-SK" sz="2000" dirty="0" smtClean="0"/>
              <a:t>i    korektne </a:t>
            </a:r>
            <a:r>
              <a:rPr lang="sk-SK" sz="2000" dirty="0"/>
              <a:t>otvoriť, </a:t>
            </a: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si </a:t>
            </a:r>
            <a:r>
              <a:rPr lang="sk-SK" sz="2000" dirty="0"/>
              <a:t>skontrolovali súlad údajov vo všetkých textoch,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objektívne a kriticky zhodnotili žiadosť na základe hodnotiacich kritérií,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pred odoslaním skontrolovali správnosť údajov a kompletnosť žiadosti (všetky prílohy).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4358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sz="2000" b="1" dirty="0"/>
              <a:t>Administratívne overenie</a:t>
            </a:r>
          </a:p>
          <a:p>
            <a:pPr marL="82296" indent="0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Po registrácii </a:t>
            </a:r>
            <a:r>
              <a:rPr lang="sk-SK" sz="2000" dirty="0" err="1"/>
              <a:t>ŽoNFP</a:t>
            </a:r>
            <a:r>
              <a:rPr lang="sk-SK" sz="2000" dirty="0"/>
              <a:t> sa v rámci administratívneho overenia overuje splnenie základných podmienok poskytnutia príspevku stanovených vo výzve akými sú napr. oprávnenosť žiadateľa, oprávnenosť miesta realizácie projektu, oprávnenosť cieľovej skupiny, oprávnenosť aktivít, súlad s horizontálnymi princípmi a s princípmi </a:t>
            </a:r>
            <a:r>
              <a:rPr lang="sk-SK" sz="2000" dirty="0" err="1"/>
              <a:t>destigmatizácie</a:t>
            </a:r>
            <a:r>
              <a:rPr lang="sk-SK" sz="2000" dirty="0"/>
              <a:t>, </a:t>
            </a:r>
            <a:r>
              <a:rPr lang="sk-SK" sz="2000" dirty="0" err="1"/>
              <a:t>desegregácie</a:t>
            </a:r>
            <a:r>
              <a:rPr lang="sk-SK" sz="2000" dirty="0"/>
              <a:t> a </a:t>
            </a:r>
            <a:r>
              <a:rPr lang="sk-SK" sz="2000" dirty="0" err="1"/>
              <a:t>degetoizácie</a:t>
            </a:r>
            <a:r>
              <a:rPr lang="sk-SK" sz="2000" dirty="0"/>
              <a:t>.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V prípade ak sú pochybnosti o pravdivosti alebo úplnosti </a:t>
            </a:r>
            <a:r>
              <a:rPr lang="sk-SK" sz="2000" dirty="0" err="1"/>
              <a:t>ŽoNFP</a:t>
            </a:r>
            <a:r>
              <a:rPr lang="sk-SK" sz="2000" dirty="0"/>
              <a:t> alebo jej príloh, resp. boli identifikovaný nesúlad v poskytnutých </a:t>
            </a:r>
            <a:r>
              <a:rPr lang="sk-SK" sz="2000" dirty="0" smtClean="0"/>
              <a:t>údajoch </a:t>
            </a:r>
            <a:r>
              <a:rPr lang="sk-SK" sz="2000" dirty="0"/>
              <a:t>žiadateľovi sa zašle výzva na doplnenie resp. vysvetlenie žiadosti so stanovením lehoty na doplnenie.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Po doplnení sa opätovne overia podmienky poskytnutia príspevku.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err="1"/>
              <a:t>ŽoNFP</a:t>
            </a:r>
            <a:r>
              <a:rPr lang="sk-SK" sz="2000" dirty="0"/>
              <a:t>, ktoré splnili podmienky administratívneho overenia postupujú do procesu odborného hodnotenia. “.</a:t>
            </a:r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548680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aby </a:t>
            </a:r>
            <a:r>
              <a:rPr lang="sk-SK" sz="2000" b="1" dirty="0"/>
              <a:t>po doručení výzvy na doplnenie resp. vysvetlenie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sledovali a dodržali lehotu na doručenie,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vyjadrili sa ku každému bodu </a:t>
            </a:r>
            <a:r>
              <a:rPr lang="sk-SK" sz="2000" dirty="0" smtClean="0"/>
              <a:t>doplnenia,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</a:t>
            </a:r>
            <a:r>
              <a:rPr lang="sk-SK" sz="2000" dirty="0" smtClean="0"/>
              <a:t>kontrolovali nahratie elektronicky príloh do ITMS 2014 +,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p</a:t>
            </a:r>
            <a:r>
              <a:rPr lang="sk-SK" sz="2000" dirty="0" smtClean="0"/>
              <a:t>osunuli stav žiadosti „po doplnení“,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v</a:t>
            </a:r>
            <a:r>
              <a:rPr lang="sk-SK" sz="2000" dirty="0" smtClean="0"/>
              <a:t>ytlačili, podpísali a odoslali formulár žiadosti a to i v prípade ak predmetom doplnenia sú iba prílohy žiadosti.</a:t>
            </a:r>
            <a:endParaRPr lang="sk-SK" sz="20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6379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sz="2000" b="1" dirty="0"/>
              <a:t>Odborné hodnotenie žiadosti</a:t>
            </a:r>
          </a:p>
          <a:p>
            <a:pPr marL="82296" indent="0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V rámci odborného hodnotenia sa posudzuje </a:t>
            </a:r>
            <a:r>
              <a:rPr lang="sk-SK" sz="2000" dirty="0" err="1"/>
              <a:t>ŽoNFP</a:t>
            </a:r>
            <a:r>
              <a:rPr lang="sk-SK" sz="2000" dirty="0"/>
              <a:t> podľa dokumentu “Kritériá pre výber projektov OP ĽZ a metodika ich uplatňovania” a „Príručky pre odborného hodnotiteľa.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0" lvl="0" indent="0" algn="just">
              <a:buNone/>
            </a:pPr>
            <a:r>
              <a:rPr lang="sk-SK" sz="2000" dirty="0"/>
              <a:t>Cieľom odborného hodnotenia je posúdiť kvalitatívnu stránku žiadosti, pričom je posudzovaná predovšetkým v oblastiach:</a:t>
            </a:r>
          </a:p>
          <a:p>
            <a:pPr algn="just"/>
            <a:r>
              <a:rPr lang="sk-SK" sz="2000" dirty="0"/>
              <a:t>príspevok navrhovaného projektu k cieľom a výsledkom operačného programu a prioritnej osi</a:t>
            </a:r>
          </a:p>
          <a:p>
            <a:pPr lvl="0" algn="just"/>
            <a:r>
              <a:rPr lang="sk-SK" sz="2000" dirty="0"/>
              <a:t>navrhovaný spôsob realizácie;</a:t>
            </a:r>
          </a:p>
          <a:p>
            <a:pPr lvl="0" algn="just"/>
            <a:r>
              <a:rPr lang="sk-SK" sz="2000" dirty="0"/>
              <a:t>administratívna a prevádzková kapacita;</a:t>
            </a:r>
          </a:p>
          <a:p>
            <a:pPr lvl="0" algn="just"/>
            <a:r>
              <a:rPr lang="sk-SK" sz="2000" dirty="0"/>
              <a:t>finančná a ekonomická stránka projektu.</a:t>
            </a:r>
          </a:p>
        </p:txBody>
      </p:sp>
    </p:spTree>
    <p:extLst>
      <p:ext uri="{BB962C8B-B14F-4D97-AF65-F5344CB8AC3E}">
        <p14:creationId xmlns:p14="http://schemas.microsoft.com/office/powerpoint/2010/main" val="38576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Na záver konania o žiadosti sa vypracujú </a:t>
            </a:r>
            <a:r>
              <a:rPr lang="sk-SK" sz="2000" dirty="0"/>
              <a:t>pre žiadosti: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ktoré splnili všetky podmienky konania o žiadosti: </a:t>
            </a:r>
            <a:r>
              <a:rPr lang="sk-SK" sz="2000" b="1" dirty="0"/>
              <a:t>rozhodnutie o schválení,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ktoré nesplnili jednu alebo viac podmienok konania o žiadosti: </a:t>
            </a:r>
            <a:r>
              <a:rPr lang="sk-SK" sz="2000" b="1" dirty="0"/>
              <a:t>rozhodnutie o neschválení </a:t>
            </a:r>
            <a:r>
              <a:rPr lang="sk-SK" sz="2000" b="1" dirty="0" err="1"/>
              <a:t>ŽoNFP</a:t>
            </a:r>
            <a:r>
              <a:rPr lang="sk-SK" sz="2000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SO je oprávnený v konaní o </a:t>
            </a:r>
            <a:r>
              <a:rPr lang="sk-SK" sz="2000" dirty="0" err="1"/>
              <a:t>ŽoNFP</a:t>
            </a:r>
            <a:r>
              <a:rPr lang="sk-SK" sz="2000" dirty="0"/>
              <a:t> vydať </a:t>
            </a:r>
            <a:r>
              <a:rPr lang="sk-SK" sz="2000" b="1" dirty="0"/>
              <a:t>rozhodnutie o zastavení konania </a:t>
            </a:r>
            <a:r>
              <a:rPr lang="sk-SK" sz="2000" dirty="0"/>
              <a:t>za podmienok uvedených v § 20  zákona o príspevku z EŠIF (napr. v prípade, ak žiadateľ nedoručil riadne a včas </a:t>
            </a:r>
            <a:r>
              <a:rPr lang="sk-SK" sz="2000" dirty="0" err="1"/>
              <a:t>ŽoNFP</a:t>
            </a:r>
            <a:r>
              <a:rPr lang="sk-SK" sz="2000" dirty="0"/>
              <a:t>, vzal </a:t>
            </a:r>
            <a:r>
              <a:rPr lang="sk-SK" sz="2000" dirty="0" err="1"/>
              <a:t>ŽoNFP</a:t>
            </a:r>
            <a:r>
              <a:rPr lang="sk-SK" sz="2000" dirty="0"/>
              <a:t> späť a pod.).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Po skončení konania o </a:t>
            </a:r>
            <a:r>
              <a:rPr lang="sk-SK" sz="2000" b="1" dirty="0" err="1"/>
              <a:t>ŽoNFP</a:t>
            </a:r>
            <a:r>
              <a:rPr lang="sk-SK" sz="2000" b="1" dirty="0"/>
              <a:t> </a:t>
            </a:r>
            <a:r>
              <a:rPr lang="sk-SK" sz="2000" dirty="0"/>
              <a:t>sa na webovom sídle zverejňujú informácie o schválených a neschválených </a:t>
            </a:r>
            <a:r>
              <a:rPr lang="sk-SK" sz="2000" dirty="0" err="1"/>
              <a:t>ŽoNFP</a:t>
            </a:r>
            <a:r>
              <a:rPr lang="sk-SK" sz="2000" dirty="0"/>
              <a:t> v nasledovnom rozsahu: </a:t>
            </a:r>
            <a:endParaRPr lang="sk-SK" sz="2000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/>
              <a:t>meno a priezvisko fyzickej osoby alebo obchodné meno a identifikačné číslo právnickej osoby, ktorá požiadala o poskytnutie príspevku;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/>
              <a:t>názov projektu;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/>
              <a:t>výška schváleného príspevku (v prípade neschválenia sa uvádzajú dôvody neschválenia </a:t>
            </a:r>
            <a:r>
              <a:rPr lang="sk-SK" sz="2000" dirty="0" err="1"/>
              <a:t>ŽoNFP</a:t>
            </a:r>
            <a:r>
              <a:rPr lang="sk-SK" sz="2000" dirty="0"/>
              <a:t>),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/>
              <a:t>d) zoznam všetkých odborných hodnotiteľov (v rozsahu titul, meno, priezvisko), ktorí hodnotili </a:t>
            </a:r>
            <a:r>
              <a:rPr lang="sk-SK" sz="2000" dirty="0" err="1"/>
              <a:t>ŽoNFP</a:t>
            </a:r>
            <a:r>
              <a:rPr lang="sk-SK" sz="2000" dirty="0"/>
              <a:t> v danej výzve.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Najčastejšie pochybenia žiadateľov identifikované v procese konania o žiadosti</a:t>
            </a:r>
            <a:endParaRPr lang="sk-SK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v samotnej žiadosti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v prílohách žiadosti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nedodržanie lehoty na doplnenie</a:t>
            </a:r>
          </a:p>
        </p:txBody>
      </p:sp>
    </p:spTree>
    <p:extLst>
      <p:ext uri="{BB962C8B-B14F-4D97-AF65-F5344CB8AC3E}">
        <p14:creationId xmlns:p14="http://schemas.microsoft.com/office/powerpoint/2010/main" val="32153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Pochybenia</a:t>
            </a:r>
            <a:r>
              <a:rPr lang="sk-SK" sz="2000" dirty="0"/>
              <a:t> </a:t>
            </a:r>
            <a:r>
              <a:rPr lang="sk-SK" sz="2000" b="1" dirty="0"/>
              <a:t>v samotnom dokumente „žiadosť o NFP“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Predovšetkým chyby formálneho charakteru, resp. nesúlad údajov v rôznych častiach žiadosti a príloh.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Uvádzame tie najčastejšie: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nesúlad v určení </a:t>
            </a:r>
            <a:r>
              <a:rPr lang="sk-SK" sz="2000" b="1" dirty="0" smtClean="0"/>
              <a:t>typu aktivity </a:t>
            </a:r>
            <a:r>
              <a:rPr lang="sk-SK" sz="2000" b="1" dirty="0"/>
              <a:t>projektu a na ňu naviazaný </a:t>
            </a:r>
            <a:r>
              <a:rPr lang="sk-SK" sz="2000" b="1" dirty="0" smtClean="0"/>
              <a:t>spôsob realizácie aktivity:</a:t>
            </a:r>
            <a:endParaRPr lang="sk-SK" sz="2000" b="1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Napr. typ aktivity uvedený výstavba novej MŠ no spôsob realizácie je uvedený ako rekonštrukcia MŠ. Tento nesúlad býva často v popisnej časti žiadosti a na ňu naviazaných prílohy ako rozpočet a projektová dokumentácia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Neodstránenie nesúladu môže mať za následok vylúčenie žiadosti z posudzovania.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3211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sk-SK" sz="2000" b="1" dirty="0" smtClean="0"/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sk-SK" sz="2000" b="1" dirty="0" smtClean="0"/>
              <a:t>Nedostatočný </a:t>
            </a:r>
            <a:r>
              <a:rPr lang="sk-SK" sz="2000" b="1" dirty="0"/>
              <a:t>popis projektu vo vzťahu k splneniu podmienky súladu s princípmi </a:t>
            </a:r>
            <a:r>
              <a:rPr lang="sk-SK" sz="2000" b="1" dirty="0" err="1"/>
              <a:t>desegregácie</a:t>
            </a:r>
            <a:r>
              <a:rPr lang="sk-SK" sz="2000" b="1" dirty="0"/>
              <a:t>, </a:t>
            </a:r>
            <a:r>
              <a:rPr lang="sk-SK" sz="2000" b="1" dirty="0" err="1"/>
              <a:t>degetoizácie</a:t>
            </a:r>
            <a:r>
              <a:rPr lang="sk-SK" sz="2000" b="1" dirty="0"/>
              <a:t> a </a:t>
            </a:r>
            <a:r>
              <a:rPr lang="sk-SK" sz="2000" b="1" dirty="0" err="1"/>
              <a:t>destigmácie</a:t>
            </a:r>
            <a:r>
              <a:rPr lang="sk-SK" sz="2000" b="1" dirty="0"/>
              <a:t> (viď. prílohu č. 9</a:t>
            </a:r>
            <a:r>
              <a:rPr lang="sk-SK" sz="2000" b="1" dirty="0" smtClean="0"/>
              <a:t> </a:t>
            </a:r>
            <a:r>
              <a:rPr lang="sk-SK" sz="2000" b="1" dirty="0"/>
              <a:t>výzvy</a:t>
            </a:r>
            <a:r>
              <a:rPr lang="sk-SK" sz="2000" b="1" dirty="0" smtClean="0"/>
              <a:t>) – venovaná osobitná časť prezentácie</a:t>
            </a: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Nedoplnenie údajov môže mať za následok vylúčenie žiadosti z posudzovania.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7575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sk-SK" sz="2000" b="1" dirty="0"/>
              <a:t>Nedostatočný popis </a:t>
            </a:r>
            <a:r>
              <a:rPr lang="sk-SK" sz="2000" b="1" dirty="0" smtClean="0"/>
              <a:t>projektu </a:t>
            </a:r>
            <a:r>
              <a:rPr lang="sk-SK" sz="2000" b="1" dirty="0"/>
              <a:t>predovšetkým vo vzťahu k spôsobu realizácie projektu (7.2) a administratívnej a prevádzkovej kapacite žiadateľa (7.4</a:t>
            </a:r>
            <a:r>
              <a:rPr lang="sk-SK" sz="2000" b="1" dirty="0" smtClean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Pri vypĺňaní časti 7 žiadosti odporúčame postupovať podľa inštrukcií    uvedených vo výzve.</a:t>
            </a: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Nedoplnenie údajov má vplyv na výšku pridelených bodov v OH, čo v konečnom dôsledku môže viesť k nesplneniu podmienok OH.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Odporúčame </a:t>
            </a:r>
            <a:r>
              <a:rPr lang="sk-SK" sz="2000" b="1" dirty="0"/>
              <a:t>dôslednú kontrolu zadaných údajov </a:t>
            </a:r>
            <a:r>
              <a:rPr lang="sk-SK" sz="2000" dirty="0"/>
              <a:t>v žiadosti či vo vzťahu k ich </a:t>
            </a:r>
            <a:r>
              <a:rPr lang="sk-SK" sz="2000" b="1" dirty="0"/>
              <a:t>rozsahu</a:t>
            </a:r>
            <a:r>
              <a:rPr lang="sk-SK" sz="2000" dirty="0"/>
              <a:t> a </a:t>
            </a:r>
            <a:r>
              <a:rPr lang="sk-SK" sz="2000" b="1" dirty="0"/>
              <a:t>obsahu</a:t>
            </a:r>
            <a:r>
              <a:rPr lang="sk-SK" sz="2000" dirty="0"/>
              <a:t> ako i </a:t>
            </a:r>
            <a:r>
              <a:rPr lang="sk-SK" sz="2000" b="1" dirty="0"/>
              <a:t>súladu údajov </a:t>
            </a:r>
            <a:r>
              <a:rPr lang="sk-SK" sz="2000" dirty="0"/>
              <a:t>v rôznych častiach žiadosti a </a:t>
            </a:r>
            <a:r>
              <a:rPr lang="sk-SK" sz="2000" dirty="0" smtClean="0"/>
              <a:t>príloh.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1918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12600</TotalTime>
  <Words>1060</Words>
  <Application>Microsoft Office PowerPoint</Application>
  <PresentationFormat>Prezentácia na obrazovke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3" baseType="lpstr">
      <vt:lpstr>Arial</vt:lpstr>
      <vt:lpstr>Calibri</vt:lpstr>
      <vt:lpstr>1_Motív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Jozef Roško</cp:lastModifiedBy>
  <cp:revision>297</cp:revision>
  <cp:lastPrinted>2016-03-11T14:00:48Z</cp:lastPrinted>
  <dcterms:created xsi:type="dcterms:W3CDTF">2015-06-03T20:40:01Z</dcterms:created>
  <dcterms:modified xsi:type="dcterms:W3CDTF">2018-10-31T07:08:09Z</dcterms:modified>
</cp:coreProperties>
</file>